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4" r:id="rId8"/>
    <p:sldId id="263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5450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7056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7233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4177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3623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1590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691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4609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1609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7989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9791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13029-4077-4E88-8C75-0D82F532E3ED}" type="datetimeFigureOut">
              <a:rPr lang="sr-Latn-RS" smtClean="0"/>
              <a:t>14.8.2017.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405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arsrce.org/" TargetMode="External"/><Relationship Id="rId2" Type="http://schemas.openxmlformats.org/officeDocument/2006/relationships/hyperlink" Target="mailto:vanja@centarsrc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arsrce.org/" TargetMode="External"/><Relationship Id="rId2" Type="http://schemas.openxmlformats.org/officeDocument/2006/relationships/hyperlink" Target="mailto:vanja@centarsrc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>
                <a:latin typeface="+mn-lt"/>
              </a:rPr>
              <a:t>10. </a:t>
            </a:r>
            <a:r>
              <a:rPr lang="sr-Cyrl-RS" dirty="0" smtClean="0">
                <a:latin typeface="+mn-lt"/>
              </a:rPr>
              <a:t>септембар, Светски дан превенције самоубиства</a:t>
            </a:r>
            <a:endParaRPr lang="sr-Latn-R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65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70" y="218941"/>
            <a:ext cx="10787130" cy="1471747"/>
          </a:xfrm>
        </p:spPr>
        <p:txBody>
          <a:bodyPr>
            <a:normAutofit/>
          </a:bodyPr>
          <a:lstStyle/>
          <a:p>
            <a:r>
              <a:rPr lang="ru-RU" sz="2800" dirty="0"/>
              <a:t>Иако је самоубиство по себи сложен и мултифакторијалан феномен, са додатним културолошким разликама, и даље постоје напори за превенцију самоубиства који би могли имати универзални ефекат:</a:t>
            </a:r>
            <a:endParaRPr lang="sr-Latn-R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555168"/>
            <a:ext cx="11075831" cy="5302832"/>
          </a:xfrm>
        </p:spPr>
        <p:txBody>
          <a:bodyPr>
            <a:normAutofit fontScale="62500" lnSpcReduction="20000"/>
          </a:bodyPr>
          <a:lstStyle/>
          <a:p>
            <a:endParaRPr lang="sr-Latn-RS" sz="3400" dirty="0"/>
          </a:p>
          <a:p>
            <a:r>
              <a:rPr lang="sr-Cyrl-RS" sz="3800" dirty="0" smtClean="0"/>
              <a:t>Заједнице идруштва која су добро интегрисана и повезана имају </a:t>
            </a:r>
            <a:r>
              <a:rPr lang="sr-Cyrl-RS" sz="3800" dirty="0"/>
              <a:t>мање </a:t>
            </a:r>
            <a:r>
              <a:rPr lang="sr-Cyrl-RS" sz="3800" dirty="0" smtClean="0"/>
              <a:t>самоубистава, </a:t>
            </a:r>
            <a:r>
              <a:rPr lang="sr-Cyrl-RS" sz="3800" dirty="0"/>
              <a:t>искуствоповезаностијезначајнозаментално здравље и благостање свих људи;</a:t>
            </a:r>
          </a:p>
          <a:p>
            <a:r>
              <a:rPr lang="ru-RU" sz="3800" dirty="0" smtClean="0"/>
              <a:t>Едукација </a:t>
            </a:r>
            <a:r>
              <a:rPr lang="ru-RU" sz="3800" dirty="0"/>
              <a:t>стручњака у здравству и социјалној заштити, као и заједници о томе како да препознају особе под ризиком за самоубиство, како да охрабре оне којима је потребно да потраже помоћ и обезбеде адекватну помоћ – може смањити стопу самоубиства; ови напори захтевају културолшку сензитивност и компетентност;</a:t>
            </a:r>
          </a:p>
          <a:p>
            <a:r>
              <a:rPr lang="ru-RU" sz="3800" dirty="0" smtClean="0"/>
              <a:t>Методе </a:t>
            </a:r>
            <a:r>
              <a:rPr lang="ru-RU" sz="3800" dirty="0"/>
              <a:t>самоубиства варирају кроз културoлошке контексте, али ограничење приступа методама и средствима за извршење самоубиства смањује број самоубистава (нпр. безбедно чување ватреног оружја, пестицида или лекова; ограничење приступа мостовима или високим зградама);</a:t>
            </a:r>
          </a:p>
          <a:p>
            <a:r>
              <a:rPr lang="ru-RU" sz="3800" dirty="0" smtClean="0"/>
              <a:t>Едукација </a:t>
            </a:r>
            <a:r>
              <a:rPr lang="ru-RU" sz="3800" dirty="0"/>
              <a:t>медија о одговорном извештавању о самоубиствима;</a:t>
            </a:r>
          </a:p>
          <a:p>
            <a:r>
              <a:rPr lang="ru-RU" sz="3800" dirty="0" smtClean="0"/>
              <a:t>Обезбеђење </a:t>
            </a:r>
            <a:r>
              <a:rPr lang="ru-RU" sz="3800" dirty="0"/>
              <a:t>одговарајуће подршке особама погођеним губитком услед суицида може да смањи њихов ризик од самоубиства.</a:t>
            </a:r>
          </a:p>
          <a:p>
            <a:pPr marL="0" indent="0">
              <a:buNone/>
            </a:pPr>
            <a:r>
              <a:rPr lang="ru-RU" sz="2600" dirty="0" smtClean="0"/>
              <a:t>Извор: Међународна асоцијација за превенцију самоубиства, поводом обележавања Светског дана превенције самоубиства –10. септембра 2011. године; https://www.iasp.info/</a:t>
            </a:r>
            <a:endParaRPr lang="sr-Latn-RS" sz="2600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0202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Људи који могу да допринесу превенцији самоубиства </a:t>
            </a:r>
            <a:r>
              <a:rPr lang="ru-RU" sz="3600" dirty="0" smtClean="0"/>
              <a:t>су:</a:t>
            </a:r>
            <a:endParaRPr lang="sr-Latn-R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радници здравствене и социјалне заштите, </a:t>
            </a:r>
            <a:endParaRPr lang="ru-RU" dirty="0" smtClean="0"/>
          </a:p>
          <a:p>
            <a:r>
              <a:rPr lang="ru-RU" dirty="0" smtClean="0"/>
              <a:t>истраживачи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наставници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полиција</a:t>
            </a:r>
            <a:r>
              <a:rPr lang="ru-RU" dirty="0"/>
              <a:t>, новинари, </a:t>
            </a:r>
            <a:endParaRPr lang="ru-RU" dirty="0" smtClean="0"/>
          </a:p>
          <a:p>
            <a:r>
              <a:rPr lang="ru-RU" dirty="0" smtClean="0"/>
              <a:t>верски лидери и </a:t>
            </a:r>
            <a:r>
              <a:rPr lang="ru-RU" dirty="0"/>
              <a:t>културни лидери, </a:t>
            </a:r>
            <a:endParaRPr lang="ru-RU" dirty="0" smtClean="0"/>
          </a:p>
          <a:p>
            <a:r>
              <a:rPr lang="ru-RU" dirty="0" smtClean="0"/>
              <a:t>политичари </a:t>
            </a:r>
            <a:r>
              <a:rPr lang="ru-RU" dirty="0"/>
              <a:t>и лидери заједнице, </a:t>
            </a:r>
            <a:endParaRPr lang="ru-RU" dirty="0" smtClean="0"/>
          </a:p>
          <a:p>
            <a:r>
              <a:rPr lang="ru-RU" dirty="0" smtClean="0"/>
              <a:t>волонтери </a:t>
            </a:r>
            <a:r>
              <a:rPr lang="ru-RU" dirty="0"/>
              <a:t>и </a:t>
            </a:r>
            <a:endParaRPr lang="ru-RU" dirty="0" smtClean="0"/>
          </a:p>
          <a:p>
            <a:r>
              <a:rPr lang="ru-RU" dirty="0" smtClean="0"/>
              <a:t>рођаци </a:t>
            </a:r>
            <a:r>
              <a:rPr lang="ru-RU" dirty="0"/>
              <a:t>и пријатељи погођени самоубилачким понашањем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39024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" y="449139"/>
            <a:ext cx="4872508" cy="1987529"/>
          </a:xfrm>
        </p:spPr>
        <p:txBody>
          <a:bodyPr>
            <a:normAutofit fontScale="90000"/>
          </a:bodyPr>
          <a:lstStyle/>
          <a:p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</a:t>
            </a:r>
            <a:r>
              <a:rPr lang="sr-Cyrl-RS" sz="3200" b="1" dirty="0" smtClean="0"/>
              <a:t>радно време</a:t>
            </a:r>
            <a:r>
              <a:rPr lang="sr-Latn-RS" sz="3200" b="1" dirty="0" smtClean="0"/>
              <a:t>: </a:t>
            </a:r>
            <a:r>
              <a:rPr lang="sr-Latn-RS" sz="3200" b="1" dirty="0"/>
              <a:t>14-23 </a:t>
            </a:r>
            <a:r>
              <a:rPr lang="sr-Cyrl-RS" sz="3200" b="1" dirty="0" smtClean="0"/>
              <a:t>часа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b="1" i="1" dirty="0"/>
              <a:t>e-mail:</a:t>
            </a:r>
            <a:r>
              <a:rPr lang="sr-Latn-RS" sz="3200" b="1" i="1" dirty="0">
                <a:solidFill>
                  <a:srgbClr val="C00000"/>
                </a:solidFill>
              </a:rPr>
              <a:t> </a:t>
            </a:r>
            <a:r>
              <a:rPr lang="sr-Latn-RS" sz="3200" b="1" i="1" dirty="0" smtClean="0">
                <a:solidFill>
                  <a:srgbClr val="C00000"/>
                </a:solidFill>
                <a:hlinkClick r:id="rId2"/>
              </a:rPr>
              <a:t>vanja@centarsrce.org</a:t>
            </a:r>
            <a:r>
              <a:rPr lang="sr-Cyrl-RS" sz="3200" b="1" i="1" dirty="0">
                <a:solidFill>
                  <a:srgbClr val="C00000"/>
                </a:solidFill>
              </a:rPr>
              <a:t> </a:t>
            </a:r>
            <a:r>
              <a:rPr lang="sr-Latn-RS" sz="3200" i="1" dirty="0">
                <a:solidFill>
                  <a:srgbClr val="C00000"/>
                </a:solidFill>
              </a:rPr>
              <a:t/>
            </a:r>
            <a:br>
              <a:rPr lang="sr-Latn-RS" sz="3200" i="1" dirty="0">
                <a:solidFill>
                  <a:srgbClr val="C00000"/>
                </a:solidFill>
              </a:rPr>
            </a:br>
            <a:r>
              <a:rPr lang="sr-Latn-RS" sz="3200" b="1" i="1" dirty="0"/>
              <a:t>web site: </a:t>
            </a:r>
            <a:r>
              <a:rPr lang="sr-Latn-RS" sz="3200" b="1" i="1" dirty="0" smtClean="0">
                <a:solidFill>
                  <a:srgbClr val="C00000"/>
                </a:solidFill>
                <a:hlinkClick r:id="rId3"/>
              </a:rPr>
              <a:t>www.centarsrce.org</a:t>
            </a: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dirty="0" smtClean="0">
                <a:solidFill>
                  <a:schemeClr val="accent6"/>
                </a:solidFill>
              </a:rPr>
              <a:t/>
            </a:r>
            <a:br>
              <a:rPr lang="sr-Cyrl-RS" sz="3200" b="1" dirty="0" smtClean="0">
                <a:solidFill>
                  <a:schemeClr val="accent6"/>
                </a:solidFill>
              </a:rPr>
            </a:br>
            <a:endParaRPr lang="sr-Latn-RS" sz="3200" b="1" dirty="0">
              <a:solidFill>
                <a:schemeClr val="accent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791" y="1884816"/>
            <a:ext cx="5778612" cy="288938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14090" y="4501503"/>
            <a:ext cx="7148851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600" b="1" dirty="0" smtClean="0"/>
              <a:t/>
            </a:r>
            <a:br>
              <a:rPr lang="sr-Latn-RS" sz="3600" b="1" dirty="0" smtClean="0"/>
            </a:br>
            <a:r>
              <a:rPr lang="sr-Latn-RS" sz="3600" b="1" dirty="0" smtClean="0"/>
              <a:t> </a:t>
            </a:r>
            <a:r>
              <a:rPr lang="sr-Cyrl-RS" sz="3600" b="1" dirty="0" smtClean="0"/>
              <a:t>ЦЕНТАР ЗА ЕМОТИВНУ ПОДРШКУ</a:t>
            </a:r>
          </a:p>
          <a:p>
            <a:pPr algn="ctr"/>
            <a:r>
              <a:rPr lang="sr-Cyrl-RS" sz="3600" b="1" dirty="0" smtClean="0"/>
              <a:t>И ПРЕВЕНЦИЈУ САМОУБИСТВА</a:t>
            </a:r>
            <a:endParaRPr lang="sr-Latn-RS" sz="36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65569" y="-73576"/>
            <a:ext cx="4815626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 </a:t>
            </a:r>
            <a:r>
              <a:rPr lang="sr-Cyrl-RS" sz="3700" b="1" dirty="0" smtClean="0">
                <a:solidFill>
                  <a:srgbClr val="C00000"/>
                </a:solidFill>
              </a:rPr>
              <a:t>БЕСПЛАТАН ТЕЛЕФОН: 0800/300-303</a:t>
            </a:r>
            <a:endParaRPr lang="sr-Latn-RS" sz="3700" dirty="0"/>
          </a:p>
        </p:txBody>
      </p:sp>
    </p:spTree>
    <p:extLst>
      <p:ext uri="{BB962C8B-B14F-4D97-AF65-F5344CB8AC3E}">
        <p14:creationId xmlns:p14="http://schemas.microsoft.com/office/powerpoint/2010/main" val="214654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600" b="1" dirty="0"/>
              <a:t>Самоубиства носе огромне </a:t>
            </a:r>
            <a:r>
              <a:rPr lang="sr-Cyrl-CS" sz="3600" b="1" u="sng" dirty="0" smtClean="0"/>
              <a:t>психолошке</a:t>
            </a:r>
            <a:r>
              <a:rPr lang="sr-Cyrl-CS" sz="3600" b="1" dirty="0" smtClean="0"/>
              <a:t> и </a:t>
            </a:r>
            <a:r>
              <a:rPr lang="sr-Cyrl-CS" sz="3600" b="1" u="sng" dirty="0"/>
              <a:t>социјалне</a:t>
            </a:r>
            <a:r>
              <a:rPr lang="sr-Cyrl-CS" sz="3600" b="1" dirty="0"/>
              <a:t> </a:t>
            </a:r>
            <a:r>
              <a:rPr lang="sr-Cyrl-CS" sz="3600" b="1" u="sng" dirty="0"/>
              <a:t>последице</a:t>
            </a:r>
            <a:r>
              <a:rPr lang="sr-Cyrl-CS" sz="3600" b="1" dirty="0"/>
              <a:t>, као и </a:t>
            </a:r>
            <a:r>
              <a:rPr lang="sr-Cyrl-CS" sz="3600" b="1" u="sng" dirty="0"/>
              <a:t>економске трошкове </a:t>
            </a:r>
            <a:r>
              <a:rPr lang="sr-Cyrl-CS" sz="3600" b="1" dirty="0"/>
              <a:t>за </a:t>
            </a:r>
            <a:r>
              <a:rPr lang="sr-Cyrl-CS" sz="3600" b="1" dirty="0" smtClean="0"/>
              <a:t>друштво:</a:t>
            </a:r>
            <a:endParaRPr lang="sr-Latn-R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048" y="2186234"/>
            <a:ext cx="10515600" cy="4351338"/>
          </a:xfrm>
        </p:spPr>
        <p:txBody>
          <a:bodyPr>
            <a:normAutofit/>
          </a:bodyPr>
          <a:lstStyle/>
          <a:p>
            <a:r>
              <a:rPr lang="sr-Cyrl-RS" sz="3200" dirty="0" smtClean="0"/>
              <a:t>Губитак продуктивности</a:t>
            </a:r>
          </a:p>
          <a:p>
            <a:endParaRPr lang="sr-Cyrl-RS" sz="3200" dirty="0"/>
          </a:p>
          <a:p>
            <a:r>
              <a:rPr lang="sr-Cyrl-RS" sz="3200" dirty="0" smtClean="0"/>
              <a:t>Трошкови здравствене заштите</a:t>
            </a:r>
          </a:p>
          <a:p>
            <a:endParaRPr lang="sr-Cyrl-RS" sz="3200" dirty="0"/>
          </a:p>
          <a:p>
            <a:r>
              <a:rPr lang="sr-Cyrl-RS" sz="3200" dirty="0" smtClean="0"/>
              <a:t>Трошкови социјалне заштите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26360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58837" cy="1325563"/>
          </a:xfrm>
        </p:spPr>
        <p:txBody>
          <a:bodyPr>
            <a:normAutofit/>
          </a:bodyPr>
          <a:lstStyle/>
          <a:p>
            <a:r>
              <a:rPr lang="sr-Cyrl-RS" sz="4000" b="1" u="sng" dirty="0" smtClean="0"/>
              <a:t>Главни фактори ризика </a:t>
            </a:r>
            <a:r>
              <a:rPr lang="sr-Cyrl-RS" sz="4000" b="1" dirty="0" smtClean="0"/>
              <a:t>за самоубиство су:</a:t>
            </a:r>
            <a:endParaRPr lang="sr-Latn-R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Ментални поремећаји (ДЕПРЕСИЈА)</a:t>
            </a:r>
          </a:p>
          <a:p>
            <a:endParaRPr lang="sr-Cyrl-RS" dirty="0"/>
          </a:p>
          <a:p>
            <a:r>
              <a:rPr lang="sr-Cyrl-RS" dirty="0" smtClean="0"/>
              <a:t>Злоупотреба алкохола</a:t>
            </a:r>
          </a:p>
          <a:p>
            <a:endParaRPr lang="sr-Cyrl-RS" dirty="0"/>
          </a:p>
          <a:p>
            <a:r>
              <a:rPr lang="sr-Cyrl-RS" dirty="0" smtClean="0"/>
              <a:t>Импулсивност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7504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u="sng" dirty="0" smtClean="0"/>
              <a:t>Депресија и самоубиство</a:t>
            </a:r>
            <a:endParaRPr lang="sr-Latn-R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 fontScale="85000" lnSpcReduction="10000"/>
          </a:bodyPr>
          <a:lstStyle/>
          <a:p>
            <a:r>
              <a:rPr lang="sr-Cyrl-RS" sz="3500" dirty="0" smtClean="0"/>
              <a:t>Од свих извршених самоубистава 60-70% самоубистава изврше депресивне особе</a:t>
            </a:r>
          </a:p>
          <a:p>
            <a:endParaRPr lang="sr-Cyrl-RS" sz="3500" dirty="0"/>
          </a:p>
          <a:p>
            <a:r>
              <a:rPr lang="sr-Cyrl-RS" sz="3500" dirty="0" smtClean="0"/>
              <a:t>58.000 становника ЕУ сваке године изврши самоубиство, више него што погине у саобраћајним несрећама, буде убијено или умре од АИДС-а годишње</a:t>
            </a:r>
          </a:p>
          <a:p>
            <a:endParaRPr lang="sr-Cyrl-RS" sz="3500" dirty="0" smtClean="0"/>
          </a:p>
          <a:p>
            <a:r>
              <a:rPr lang="sr-Cyrl-RS" sz="3500" dirty="0" smtClean="0"/>
              <a:t>Стопа за Војводину у 2015. години је 18,9/100.000 становника </a:t>
            </a:r>
          </a:p>
          <a:p>
            <a:endParaRPr lang="sr-Cyrl-RS" dirty="0"/>
          </a:p>
          <a:p>
            <a:pPr marL="0" indent="0">
              <a:buNone/>
            </a:pPr>
            <a:endParaRPr lang="sr-Cyrl-RS" sz="1800" dirty="0" smtClean="0"/>
          </a:p>
          <a:p>
            <a:pPr marL="0" indent="0">
              <a:buNone/>
            </a:pPr>
            <a:r>
              <a:rPr lang="sr-Cyrl-RS" sz="1800" dirty="0" smtClean="0"/>
              <a:t>Извор: Центар за биостатистику и информатику у здравству, Института за јавно здравље Војводине</a:t>
            </a:r>
            <a:endParaRPr lang="sr-Cyrl-RS" sz="1800" dirty="0"/>
          </a:p>
        </p:txBody>
      </p:sp>
    </p:spTree>
    <p:extLst>
      <p:ext uri="{BB962C8B-B14F-4D97-AF65-F5344CB8AC3E}">
        <p14:creationId xmlns:p14="http://schemas.microsoft.com/office/powerpoint/2010/main" val="27795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solidFill>
                  <a:srgbClr val="C00000"/>
                </a:solidFill>
              </a:rPr>
              <a:t>СВАКИХ 15 САТИ У ВОЈВОДИНИ 1 ОСОБА ИЗВРШИ</a:t>
            </a:r>
            <a:br>
              <a:rPr lang="sr-Cyrl-RS" sz="3600" b="1" dirty="0" smtClean="0">
                <a:solidFill>
                  <a:srgbClr val="C00000"/>
                </a:solidFill>
              </a:rPr>
            </a:br>
            <a:r>
              <a:rPr lang="sr-Cyrl-RS" sz="3600" b="1" dirty="0" smtClean="0">
                <a:solidFill>
                  <a:srgbClr val="C00000"/>
                </a:solidFill>
              </a:rPr>
              <a:t>САМОУБИСТВО!!!</a:t>
            </a:r>
            <a:endParaRPr lang="sr-Latn-R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ПРОСЕЧНЕ СТОПЕ САМОУБИСТВА: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Светски просек 16/100.000 становника</a:t>
            </a:r>
          </a:p>
          <a:p>
            <a:endParaRPr lang="sr-Cyrl-RS" dirty="0"/>
          </a:p>
          <a:p>
            <a:r>
              <a:rPr lang="sr-Cyrl-RS" dirty="0" smtClean="0"/>
              <a:t>Европски просек 13/100.000 становника</a:t>
            </a:r>
          </a:p>
          <a:p>
            <a:endParaRPr lang="sr-Cyrl-RS" dirty="0"/>
          </a:p>
          <a:p>
            <a:r>
              <a:rPr lang="sr-Cyrl-RS" dirty="0" smtClean="0"/>
              <a:t>Просек за Војводину у 2015. години 18,9/100.000 становника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08479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" y="449139"/>
            <a:ext cx="4872508" cy="1987529"/>
          </a:xfrm>
        </p:spPr>
        <p:txBody>
          <a:bodyPr>
            <a:normAutofit fontScale="90000"/>
          </a:bodyPr>
          <a:lstStyle/>
          <a:p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</a:t>
            </a:r>
            <a:r>
              <a:rPr lang="sr-Cyrl-RS" sz="3200" b="1" dirty="0" smtClean="0"/>
              <a:t>радно време</a:t>
            </a:r>
            <a:r>
              <a:rPr lang="sr-Latn-RS" sz="3200" b="1" dirty="0" smtClean="0"/>
              <a:t>: </a:t>
            </a:r>
            <a:r>
              <a:rPr lang="sr-Latn-RS" sz="3200" b="1" dirty="0"/>
              <a:t>14-23 </a:t>
            </a:r>
            <a:r>
              <a:rPr lang="sr-Cyrl-RS" sz="3200" b="1" dirty="0" smtClean="0"/>
              <a:t>часа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b="1" i="1" dirty="0"/>
              <a:t>e-mail:</a:t>
            </a:r>
            <a:r>
              <a:rPr lang="sr-Latn-RS" sz="3200" b="1" i="1" dirty="0">
                <a:solidFill>
                  <a:srgbClr val="C00000"/>
                </a:solidFill>
              </a:rPr>
              <a:t> </a:t>
            </a:r>
            <a:r>
              <a:rPr lang="sr-Latn-RS" sz="3200" b="1" i="1" dirty="0" smtClean="0">
                <a:solidFill>
                  <a:srgbClr val="C00000"/>
                </a:solidFill>
                <a:hlinkClick r:id="rId2"/>
              </a:rPr>
              <a:t>vanja@centarsrce.org</a:t>
            </a:r>
            <a:r>
              <a:rPr lang="sr-Cyrl-RS" sz="3200" b="1" i="1" dirty="0">
                <a:solidFill>
                  <a:srgbClr val="C00000"/>
                </a:solidFill>
              </a:rPr>
              <a:t> </a:t>
            </a:r>
            <a:r>
              <a:rPr lang="sr-Latn-RS" sz="3200" i="1" dirty="0">
                <a:solidFill>
                  <a:srgbClr val="C00000"/>
                </a:solidFill>
              </a:rPr>
              <a:t/>
            </a:r>
            <a:br>
              <a:rPr lang="sr-Latn-RS" sz="3200" i="1" dirty="0">
                <a:solidFill>
                  <a:srgbClr val="C00000"/>
                </a:solidFill>
              </a:rPr>
            </a:br>
            <a:r>
              <a:rPr lang="sr-Latn-RS" sz="3200" b="1" i="1" dirty="0"/>
              <a:t>web site: </a:t>
            </a:r>
            <a:r>
              <a:rPr lang="sr-Latn-RS" sz="3200" b="1" i="1" dirty="0" smtClean="0">
                <a:solidFill>
                  <a:srgbClr val="C00000"/>
                </a:solidFill>
                <a:hlinkClick r:id="rId3"/>
              </a:rPr>
              <a:t>www.centarsrce.org</a:t>
            </a: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dirty="0" smtClean="0">
                <a:solidFill>
                  <a:schemeClr val="accent6"/>
                </a:solidFill>
              </a:rPr>
              <a:t/>
            </a:r>
            <a:br>
              <a:rPr lang="sr-Cyrl-RS" sz="3200" b="1" dirty="0" smtClean="0">
                <a:solidFill>
                  <a:schemeClr val="accent6"/>
                </a:solidFill>
              </a:rPr>
            </a:br>
            <a:endParaRPr lang="sr-Latn-RS" sz="3200" b="1" dirty="0">
              <a:solidFill>
                <a:schemeClr val="accent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791" y="1884816"/>
            <a:ext cx="5778612" cy="288938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14090" y="4501503"/>
            <a:ext cx="7148851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600" b="1" dirty="0" smtClean="0"/>
              <a:t/>
            </a:r>
            <a:br>
              <a:rPr lang="sr-Latn-RS" sz="3600" b="1" dirty="0" smtClean="0"/>
            </a:br>
            <a:r>
              <a:rPr lang="sr-Latn-RS" sz="3600" b="1" dirty="0" smtClean="0"/>
              <a:t> </a:t>
            </a:r>
            <a:r>
              <a:rPr lang="sr-Cyrl-RS" sz="3600" b="1" dirty="0" smtClean="0"/>
              <a:t>ЦЕНТАР ЗА ЕМОТИВНУ ПОДРШКУ</a:t>
            </a:r>
          </a:p>
          <a:p>
            <a:pPr algn="ctr"/>
            <a:r>
              <a:rPr lang="sr-Cyrl-RS" sz="3600" b="1" dirty="0" smtClean="0"/>
              <a:t>И ПРЕВЕНЦИЈУ САМОУБИСТВА</a:t>
            </a:r>
            <a:endParaRPr lang="sr-Latn-RS" sz="36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65569" y="-73576"/>
            <a:ext cx="4815626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 </a:t>
            </a:r>
            <a:r>
              <a:rPr lang="sr-Cyrl-RS" sz="3700" b="1" dirty="0" smtClean="0">
                <a:solidFill>
                  <a:srgbClr val="C00000"/>
                </a:solidFill>
              </a:rPr>
              <a:t>БЕСПЛАТАН ТЕЛЕФОН: 0800/300-303</a:t>
            </a:r>
            <a:endParaRPr lang="sr-Latn-RS" sz="3700" dirty="0"/>
          </a:p>
        </p:txBody>
      </p:sp>
    </p:spTree>
    <p:extLst>
      <p:ext uri="{BB962C8B-B14F-4D97-AF65-F5344CB8AC3E}">
        <p14:creationId xmlns:p14="http://schemas.microsoft.com/office/powerpoint/2010/main" val="1719151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1325563"/>
          </a:xfrm>
        </p:spPr>
        <p:txBody>
          <a:bodyPr/>
          <a:lstStyle/>
          <a:p>
            <a:r>
              <a:rPr lang="ru-RU" b="1" dirty="0" smtClean="0"/>
              <a:t>Зашто је превенција самоубиства јавноздравствени проблем проблем?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212" y="1928654"/>
            <a:ext cx="10881575" cy="505169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Постоје мере за смањење доступности метода за извршење самоубиства;</a:t>
            </a:r>
          </a:p>
          <a:p>
            <a:r>
              <a:rPr lang="ru-RU" dirty="0" smtClean="0"/>
              <a:t>Начин медијског извештавања о самоубиствима и њиховим покушајима и публицитет који им медији дају, битно детерминише одлуке рањивих људи који размишљају о самоубиству и по том питању осећају значајну амбиваленцију, и може да их наведе да изврше самоубиство;</a:t>
            </a:r>
          </a:p>
          <a:p>
            <a:r>
              <a:rPr lang="ru-RU" dirty="0" smtClean="0"/>
              <a:t>Са друге стране, медији ширењем информација и подизањем нивоа свестипредстављају кључне елементе успеха програма за превенцију самоубиства и дестигматизацију лечења.</a:t>
            </a:r>
          </a:p>
          <a:p>
            <a:r>
              <a:rPr lang="ru-RU" dirty="0" smtClean="0"/>
              <a:t>СЗО је препознала обученост запослених у медијима као битну одредницу у целокупној превенцији, објавивши </a:t>
            </a:r>
            <a:r>
              <a:rPr lang="ru-RU" b="1" dirty="0" smtClean="0"/>
              <a:t>Приручник за запослене у медијима о превенцији самоубиства</a:t>
            </a:r>
            <a:r>
              <a:rPr lang="ru-RU" dirty="0" smtClean="0"/>
              <a:t>;</a:t>
            </a:r>
            <a:br>
              <a:rPr lang="ru-RU" dirty="0" smtClean="0"/>
            </a:b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0738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017" y="589253"/>
            <a:ext cx="10515600" cy="4351338"/>
          </a:xfrm>
        </p:spPr>
        <p:txBody>
          <a:bodyPr/>
          <a:lstStyle/>
          <a:p>
            <a:r>
              <a:rPr lang="ru-RU" dirty="0" smtClean="0"/>
              <a:t>Раширене су предрасуде о самоубиству, не само међу лаицима;</a:t>
            </a:r>
            <a:br>
              <a:rPr lang="ru-RU" dirty="0" smtClean="0"/>
            </a:br>
            <a:r>
              <a:rPr lang="ru-RU" dirty="0" smtClean="0"/>
              <a:t>Не постоји осетљивост најближег окружења за знаке у понашању који често одају озбиљне суицидалне намере;</a:t>
            </a:r>
          </a:p>
          <a:p>
            <a:r>
              <a:rPr lang="ru-RU" dirty="0" smtClean="0"/>
              <a:t>Још увек је недовољно познавање улоге и капацитета цивилног сектора у: подршци мерама превенције, подршци лечењу депресије, помоћи особама у кризи и превенцији самоубиства;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59010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У мултикултурном контексту морамо бити свесни да неки фактори ризика играју различите улоге у процесу самоубиства, као и у његовој превенцији код неке мањинске групе у односу на већинско становништво. На пример:</a:t>
            </a:r>
            <a:endParaRPr lang="sr-Latn-R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фактори </a:t>
            </a:r>
            <a:r>
              <a:rPr lang="ru-RU" sz="3200" dirty="0"/>
              <a:t>ризика за старије мушкарце у већинском становништву могу имати мали значај за младе жене у мањинском;</a:t>
            </a:r>
          </a:p>
          <a:p>
            <a:r>
              <a:rPr lang="ru-RU" sz="3200" dirty="0" smtClean="0"/>
              <a:t>постоје </a:t>
            </a:r>
            <a:r>
              <a:rPr lang="ru-RU" sz="3200" dirty="0"/>
              <a:t>и други фактори који имају различит утицај на мањинско него на већинско становништво, као што су: ставови према суицидном понашању и особама које размишљају о суициду (табуи, стигме), </a:t>
            </a:r>
          </a:p>
          <a:p>
            <a:r>
              <a:rPr lang="sr-Cyrl-RS" sz="3200" dirty="0"/>
              <a:t>религија и духовност, </a:t>
            </a:r>
          </a:p>
          <a:p>
            <a:r>
              <a:rPr lang="ru-RU" sz="3200" dirty="0"/>
              <a:t>породична динамика (родне улоге и подела одговорности).</a:t>
            </a:r>
          </a:p>
          <a:p>
            <a:endParaRPr lang="sr-Latn-RS" dirty="0"/>
          </a:p>
          <a:p>
            <a:pPr marL="0" indent="0">
              <a:buNone/>
            </a:pPr>
            <a:r>
              <a:rPr lang="ru-RU" sz="1900" dirty="0"/>
              <a:t>Извор: Међународна асоцијација за превенцију самоубиства, поводом обележавања Светског </a:t>
            </a:r>
            <a:r>
              <a:rPr lang="ru-RU" sz="1900" dirty="0" smtClean="0"/>
              <a:t>дана превенције </a:t>
            </a:r>
            <a:r>
              <a:rPr lang="ru-RU" sz="1900" dirty="0"/>
              <a:t>самоубиства –10. септембра 2011. године; https://www.iasp.info/</a:t>
            </a:r>
            <a:endParaRPr lang="sr-Latn-RS" sz="1900" dirty="0"/>
          </a:p>
        </p:txBody>
      </p:sp>
    </p:spTree>
    <p:extLst>
      <p:ext uri="{BB962C8B-B14F-4D97-AF65-F5344CB8AC3E}">
        <p14:creationId xmlns:p14="http://schemas.microsoft.com/office/powerpoint/2010/main" val="383901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606</Words>
  <Application>Microsoft Office PowerPoint</Application>
  <PresentationFormat>Široki ekran</PresentationFormat>
  <Paragraphs>69</Paragraphs>
  <Slides>12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10. септембар, Светски дан превенције самоубиства</vt:lpstr>
      <vt:lpstr>Самоубиства носе огромне психолошке и социјалне последице, као и економске трошкове за друштво:</vt:lpstr>
      <vt:lpstr>Главни фактори ризика за самоубиство су:</vt:lpstr>
      <vt:lpstr>Депресија и самоубиство</vt:lpstr>
      <vt:lpstr>СВАКИХ 15 САТИ У ВОЈВОДИНИ 1 ОСОБА ИЗВРШИ САМОУБИСТВО!!!</vt:lpstr>
      <vt:lpstr>  радно време: 14-23 часа e-mail: vanja@centarsrce.org  web site: www.centarsrce.org   </vt:lpstr>
      <vt:lpstr>Зашто је превенција самоубиства јавноздравствени проблем проблем?</vt:lpstr>
      <vt:lpstr>PowerPoint prezentacija</vt:lpstr>
      <vt:lpstr>У мултикултурном контексту морамо бити свесни да неки фактори ризика играју различите улоге у процесу самоубиства, као и у његовој превенцији код неке мањинске групе у односу на већинско становништво. На пример:</vt:lpstr>
      <vt:lpstr>Иако је самоубиство по себи сложен и мултифакторијалан феномен, са додатним културолошким разликама, и даље постоје напори за превенцију самоубиства који би могли имати универзални ефекат:</vt:lpstr>
      <vt:lpstr>Људи који могу да допринесу превенцији самоубиства су:</vt:lpstr>
      <vt:lpstr>  радно време: 14-23 часа e-mail: vanja@centarsrce.org  web site: www.centarsrce.org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септембар, Светски дан превенције самоубиства</dc:title>
  <dc:creator>Dell</dc:creator>
  <cp:lastModifiedBy>Dušan Čanković</cp:lastModifiedBy>
  <cp:revision>11</cp:revision>
  <dcterms:created xsi:type="dcterms:W3CDTF">2016-09-01T15:11:13Z</dcterms:created>
  <dcterms:modified xsi:type="dcterms:W3CDTF">2017-08-14T11:17:46Z</dcterms:modified>
</cp:coreProperties>
</file>